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8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9" r:id="rId4"/>
    <p:sldId id="288" r:id="rId5"/>
    <p:sldId id="290" r:id="rId6"/>
    <p:sldId id="289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70"/>
    <a:srgbClr val="A4BF60"/>
    <a:srgbClr val="F37158"/>
    <a:srgbClr val="7495AB"/>
    <a:srgbClr val="F69679"/>
    <a:srgbClr val="14435D"/>
    <a:srgbClr val="C5DE92"/>
    <a:srgbClr val="CA8EA3"/>
    <a:srgbClr val="7ECBB6"/>
    <a:srgbClr val="8E4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7BF45B-FE3A-4FBF-9981-F475785B8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D14D8-83DD-4E3D-801A-E7F0729CA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B79-FF45-4792-863C-060E93364F71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98D66-F842-4C8B-9500-DED4CFD79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7A1E8-F4AD-4C58-BBC4-7A628819B2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2324-DC9F-491E-B617-7204D7056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93C2-2107-4DA1-AC74-D48E81F884D9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7F68-F8A1-4055-925E-8AA48C7EF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7F68-F8A1-4055-925E-8AA48C7EF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87400"/>
            <a:ext cx="10803467" cy="735328"/>
          </a:xfrm>
        </p:spPr>
        <p:txBody>
          <a:bodyPr anchor="t" anchorCtr="0"/>
          <a:lstStyle>
            <a:lvl1pPr algn="l">
              <a:defRPr sz="3400" spc="150" baseline="0">
                <a:solidFill>
                  <a:srgbClr val="C5DE92"/>
                </a:solidFill>
                <a:latin typeface="DelaGothic Bold" pitchFamily="2" charset="-128"/>
                <a:ea typeface="DelaGothic Bold" pitchFamily="2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12900"/>
            <a:ext cx="9144000" cy="83566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8E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857D6F-A27C-A445-8D22-102FA8BE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D5A38-6F47-4C4A-AFEE-1B2217F9C5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05840" y="365128"/>
            <a:ext cx="10515600" cy="60661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361796-5326-FF48-9A89-E170B01C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9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C3EF8C-7829-41BE-B7FF-BB6DEFB3F0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05840" y="365128"/>
            <a:ext cx="10515600" cy="5321297"/>
          </a:xfrm>
        </p:spPr>
        <p:txBody>
          <a:bodyPr/>
          <a:lstStyle>
            <a:lvl2pPr>
              <a:buClr>
                <a:srgbClr val="A4BF60"/>
              </a:buClr>
              <a:defRPr/>
            </a:lvl2pPr>
            <a:lvl3pPr>
              <a:buClr>
                <a:srgbClr val="8E437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E2B00-D4DF-F34F-B875-EBDD5E6E2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6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5F7348-DBA8-CF40-A305-C916137F4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59000"/>
            <a:ext cx="10803467" cy="735328"/>
          </a:xfrm>
        </p:spPr>
        <p:txBody>
          <a:bodyPr anchor="t" anchorCtr="0"/>
          <a:lstStyle>
            <a:lvl1pPr algn="l">
              <a:defRPr sz="3400" spc="150" baseline="0">
                <a:solidFill>
                  <a:srgbClr val="C5DE92"/>
                </a:solidFill>
                <a:latin typeface="DelaGothic Bold" pitchFamily="2" charset="-128"/>
                <a:ea typeface="DelaGothic Bold" pitchFamily="2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F28585-E7B9-4E48-86AE-8FA43657E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84500"/>
            <a:ext cx="9144000" cy="83566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8E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44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57975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 hangingPunct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7C30-BFDA-48CA-A093-1FE61B32D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828800"/>
            <a:ext cx="10509503" cy="455676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spcAft>
                <a:spcPts val="1200"/>
              </a:spcAft>
              <a:buNone/>
              <a:defRPr sz="2000" b="0" i="0" baseline="0">
                <a:solidFill>
                  <a:srgbClr val="1443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EE2CF-17E0-3248-81AC-86C49C39A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840" y="1096964"/>
            <a:ext cx="10562167" cy="4778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E437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890AF-54BB-C746-A50C-3358F7BF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8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579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828801"/>
            <a:ext cx="10515600" cy="4419599"/>
          </a:xfrm>
          <a:prstGeom prst="rect">
            <a:avLst/>
          </a:prstGeom>
        </p:spPr>
        <p:txBody>
          <a:bodyPr/>
          <a:lstStyle>
            <a:lvl2pPr>
              <a:buClr>
                <a:srgbClr val="A4BF60"/>
              </a:buClr>
              <a:defRPr/>
            </a:lvl2pPr>
            <a:lvl3pPr>
              <a:buClr>
                <a:srgbClr val="8E437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C6792C-0191-8042-AB97-A6FA9568B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840" y="1096964"/>
            <a:ext cx="10562167" cy="47783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E437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F333-0EF3-354C-AB78-0EB3B690D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5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F930D8-A6DD-184F-8C75-34605456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787400"/>
            <a:ext cx="10803467" cy="735328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defRPr lang="en-US" sz="3400" dirty="0">
                <a:solidFill>
                  <a:srgbClr val="C5DE9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62C97E-15DC-F745-BD16-D5B05720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12900"/>
            <a:ext cx="9144000" cy="83566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8E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82C899-58CB-8148-898F-30A35174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B05E4A-FDEB-D740-A5A9-BEA10F2C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787400"/>
            <a:ext cx="10803467" cy="735328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defRPr lang="en-US" sz="3400" dirty="0">
                <a:solidFill>
                  <a:srgbClr val="C5DE9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B7ECB80-EFD9-864C-80C6-B8B1AB6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12900"/>
            <a:ext cx="9144000" cy="83566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8E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8EFFB0-1BCE-E84E-800D-6D8858F5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B30AC0-F4EE-0B4F-904D-D9D479E94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10820400" cy="2273300"/>
          </a:xfrm>
        </p:spPr>
        <p:txBody>
          <a:bodyPr anchor="ctr" anchorCtr="0"/>
          <a:lstStyle>
            <a:lvl1pPr algn="l">
              <a:defRPr sz="3400" spc="150" baseline="0">
                <a:solidFill>
                  <a:srgbClr val="C5DE92"/>
                </a:solidFill>
                <a:latin typeface="DelaGothic Bold" pitchFamily="2" charset="-128"/>
                <a:ea typeface="DelaGothic Bold" pitchFamily="2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56D2B-E514-204A-AAE0-9A9AC12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B30AC0-F4EE-0B4F-904D-D9D479E94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10820400" cy="2273300"/>
          </a:xfrm>
        </p:spPr>
        <p:txBody>
          <a:bodyPr anchor="ctr" anchorCtr="0"/>
          <a:lstStyle>
            <a:lvl1pPr algn="l">
              <a:defRPr lang="en-US" sz="3400" kern="1200" spc="150" baseline="0" dirty="0">
                <a:solidFill>
                  <a:srgbClr val="C5DE92"/>
                </a:solidFill>
                <a:latin typeface="DelaGothic Bold" pitchFamily="2" charset="-128"/>
                <a:ea typeface="DelaGothic Bold" pitchFamily="2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56D2B-E514-204A-AAE0-9A9AC12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5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B30AC0-F4EE-0B4F-904D-D9D479E94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10820400" cy="22733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defRPr lang="en-US" sz="3400" dirty="0">
                <a:solidFill>
                  <a:srgbClr val="C5DE9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56D2B-E514-204A-AAE0-9A9AC12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BB30AC0-F4EE-0B4F-904D-D9D479E94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0"/>
            <a:ext cx="10820400" cy="2273300"/>
          </a:xfrm>
        </p:spPr>
        <p:txBody>
          <a:bodyPr vert="horz" lIns="91440" tIns="0" rIns="91440" bIns="0" rtlCol="0" anchor="ctr" anchorCtr="0">
            <a:noAutofit/>
          </a:bodyPr>
          <a:lstStyle>
            <a:lvl1pPr>
              <a:defRPr lang="en-US" sz="3400" dirty="0">
                <a:solidFill>
                  <a:srgbClr val="C5DE9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56D2B-E514-204A-AAE0-9A9AC12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rgbClr val="14435D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365129"/>
            <a:ext cx="10102427" cy="579752"/>
          </a:xfrm>
        </p:spPr>
        <p:txBody>
          <a:bodyPr/>
          <a:lstStyle>
            <a:lvl1pPr hangingPunct="0">
              <a:defRPr sz="3000" spc="150" baseline="0">
                <a:latin typeface="DelaGothic Bold" pitchFamily="2" charset="-128"/>
                <a:ea typeface="DelaGothic Bold" pitchFamily="2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67C30-BFDA-48CA-A093-1FE61B32D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280160"/>
            <a:ext cx="10102427" cy="4815840"/>
          </a:xfrm>
        </p:spPr>
        <p:txBody>
          <a:bodyPr tIns="0" bIns="0" anchor="t" anchorCtr="0">
            <a:noAutofit/>
          </a:bodyPr>
          <a:lstStyle>
            <a:lvl1pPr marL="0" indent="0">
              <a:spcAft>
                <a:spcPts val="1200"/>
              </a:spcAft>
              <a:buNone/>
              <a:defRPr sz="2000" b="0" i="0" baseline="0">
                <a:solidFill>
                  <a:srgbClr val="1443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237F62-AEE5-5E4F-8BA3-3D35C4343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3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0" rIns="91440" bIns="0" rtlCol="0" anchor="t">
            <a:noAutofit/>
          </a:bodyPr>
          <a:lstStyle>
            <a:lvl1pPr>
              <a:defRPr lang="en-US" sz="3000" spc="150" dirty="0">
                <a:latin typeface="DelaGothic Bold" pitchFamily="2" charset="-128"/>
                <a:ea typeface="DelaGothic Bold" pitchFamily="2" charset="-128"/>
              </a:defRPr>
            </a:lvl1pPr>
          </a:lstStyle>
          <a:p>
            <a:pPr lvl="0" hangingPunct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A4BF6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8E437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43AD06-15F2-8043-86E0-63002D53F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365760"/>
            <a:ext cx="10756900" cy="57975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pPr lvl="0" hangingPunct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280161"/>
            <a:ext cx="10756900" cy="503935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Bullets level one</a:t>
            </a:r>
          </a:p>
          <a:p>
            <a:pPr lvl="2"/>
            <a:r>
              <a:rPr lang="en-US" dirty="0"/>
              <a:t>Bullets level two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F41A35-BF9D-8A46-B089-50C2B015B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6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8" r:id="rId3"/>
    <p:sldLayoutId id="2147483663" r:id="rId4"/>
    <p:sldLayoutId id="2147483689" r:id="rId5"/>
    <p:sldLayoutId id="2147483690" r:id="rId6"/>
    <p:sldLayoutId id="2147483691" r:id="rId7"/>
    <p:sldLayoutId id="2147483671" r:id="rId8"/>
    <p:sldLayoutId id="2147483662" r:id="rId9"/>
    <p:sldLayoutId id="2147483670" r:id="rId10"/>
    <p:sldLayoutId id="2147483678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spc="150" baseline="0" dirty="0">
          <a:solidFill>
            <a:srgbClr val="008D70"/>
          </a:solidFill>
          <a:latin typeface="DelaGothic Bold" pitchFamily="2" charset="-128"/>
          <a:ea typeface="DelaGothic Bold" pitchFamily="2" charset="-128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D70"/>
        </a:buClr>
        <a:buSzTx/>
        <a:buFontTx/>
        <a:buNone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A4BF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8E437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A07545-B847-9C4B-BB75-B1C3D8C76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4947" y="6492240"/>
            <a:ext cx="977053" cy="365760"/>
          </a:xfrm>
          <a:prstGeom prst="rect">
            <a:avLst/>
          </a:prstGeom>
        </p:spPr>
        <p:txBody>
          <a:bodyPr lIns="0" tIns="0" rIns="274320" bIns="0" anchor="ctr" anchorCtr="0"/>
          <a:lstStyle>
            <a:lvl1pPr algn="r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0BDCDF1-6A81-421E-9C2B-2AE105F3E6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17DEECC-2EA6-FB4A-B8F0-48383E0E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760"/>
            <a:ext cx="10972800" cy="579752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/>
          <a:p>
            <a:pPr lvl="0" hangingPunct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B83C2A-3E78-1447-8F68-2611DD20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280161"/>
            <a:ext cx="10205500" cy="5039359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Bullets level one</a:t>
            </a:r>
          </a:p>
          <a:p>
            <a:pPr lvl="2"/>
            <a:r>
              <a:rPr lang="en-US" dirty="0"/>
              <a:t>Bullets level two</a:t>
            </a:r>
          </a:p>
        </p:txBody>
      </p:sp>
    </p:spTree>
    <p:extLst>
      <p:ext uri="{BB962C8B-B14F-4D97-AF65-F5344CB8AC3E}">
        <p14:creationId xmlns:p14="http://schemas.microsoft.com/office/powerpoint/2010/main" val="25008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spc="150" baseline="0" dirty="0">
          <a:solidFill>
            <a:srgbClr val="008D70"/>
          </a:solidFill>
          <a:latin typeface="DelaGothic Bold" pitchFamily="2" charset="-128"/>
          <a:ea typeface="DelaGothic Bold" pitchFamily="2" charset="-128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D70"/>
        </a:buClr>
        <a:buSzTx/>
        <a:buFontTx/>
        <a:buNone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A4BF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8E437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ergymonsters.fun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3867-F985-F548-932D-5762B266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B0C2B-70B5-9734-4E90-8530D2313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9424" y="1336040"/>
            <a:ext cx="7693152" cy="19192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to</a:t>
            </a:r>
            <a:br>
              <a:rPr lang="en-US" dirty="0"/>
            </a:br>
            <a:r>
              <a:rPr lang="en-US" sz="5400" dirty="0"/>
              <a:t>Kits for Kids</a:t>
            </a:r>
          </a:p>
        </p:txBody>
      </p:sp>
    </p:spTree>
    <p:extLst>
      <p:ext uri="{BB962C8B-B14F-4D97-AF65-F5344CB8AC3E}">
        <p14:creationId xmlns:p14="http://schemas.microsoft.com/office/powerpoint/2010/main" val="391876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198B36-46EB-BB49-8DF6-3EC50AF5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Kits for Kids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202076"/>
            <a:ext cx="10509503" cy="5183484"/>
          </a:xfrm>
        </p:spPr>
        <p:txBody>
          <a:bodyPr/>
          <a:lstStyle/>
          <a:p>
            <a:r>
              <a:rPr lang="en-US" sz="2400" b="1" dirty="0">
                <a:solidFill>
                  <a:srgbClr val="8E4371"/>
                </a:solidFill>
              </a:rPr>
              <a:t>Objective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Char char="●"/>
            </a:pPr>
            <a:r>
              <a:rPr lang="en-US" sz="2000" dirty="0"/>
              <a:t>Students will be able to define energy efficiency.</a:t>
            </a: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>
                <a:solidFill>
                  <a:srgbClr val="103149"/>
                </a:solidFill>
                <a:effectLst/>
                <a:latin typeface="Helvetica" pitchFamily="2" charset="0"/>
              </a:rPr>
              <a:t>Students will be able to</a:t>
            </a:r>
            <a:r>
              <a:rPr lang="en-US" sz="2000" dirty="0"/>
              <a:t> explain why energy-efficient devices are important.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BF60"/>
              </a:buClr>
              <a:buSzPts val="1800"/>
              <a:buChar char="●"/>
            </a:pPr>
            <a:r>
              <a:rPr lang="en-US" sz="2000" dirty="0"/>
              <a:t>Students will commit to installing the provided energy-efficient items at home.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lvl="0"/>
            <a:r>
              <a:rPr lang="en-US" sz="2400" b="1" dirty="0">
                <a:solidFill>
                  <a:srgbClr val="8E4371"/>
                </a:solidFill>
                <a:sym typeface="Arial"/>
              </a:rPr>
              <a:t>Agenda</a:t>
            </a: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  <a:tabLst>
                <a:tab pos="1535113" algn="l"/>
              </a:tabLst>
            </a:pPr>
            <a:r>
              <a:rPr lang="en-US" dirty="0"/>
              <a:t>5</a:t>
            </a:r>
            <a:r>
              <a:rPr lang="en-US" dirty="0">
                <a:sym typeface="Arial"/>
              </a:rPr>
              <a:t> min	Energy Activity Warm Up: </a:t>
            </a:r>
            <a:r>
              <a:rPr lang="en-US" dirty="0"/>
              <a:t>Energy Use and Production</a:t>
            </a: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  <a:tabLst>
                <a:tab pos="1535113" algn="l"/>
              </a:tabLst>
            </a:pPr>
            <a:r>
              <a:rPr lang="en-US" dirty="0"/>
              <a:t>5 min	Energy Efficiency Introduction</a:t>
            </a: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  <a:tabLst>
                <a:tab pos="1535113" algn="l"/>
              </a:tabLst>
            </a:pPr>
            <a:r>
              <a:rPr lang="en-US" dirty="0"/>
              <a:t>10</a:t>
            </a:r>
            <a:r>
              <a:rPr lang="en-US" dirty="0">
                <a:sym typeface="Arial"/>
              </a:rPr>
              <a:t> min	</a:t>
            </a:r>
            <a:r>
              <a:rPr lang="en-US" dirty="0"/>
              <a:t>Fuzzy’s Fun Zone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US" dirty="0"/>
              <a:t>Energy Saving Scavenger Hunt</a:t>
            </a:r>
            <a:endParaRPr lang="en-US" dirty="0">
              <a:sym typeface="Arial"/>
            </a:endParaRP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  <a:tabLst>
                <a:tab pos="1535113" algn="l"/>
              </a:tabLst>
            </a:pPr>
            <a:r>
              <a:rPr lang="en-US" dirty="0"/>
              <a:t>5 min	Energy Activity Cool Down: Energy Efficiency</a:t>
            </a:r>
          </a:p>
          <a:p>
            <a:pPr marL="45720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  <a:tabLst>
                <a:tab pos="1535113" algn="l"/>
              </a:tabLst>
            </a:pPr>
            <a:r>
              <a:rPr lang="en-US" dirty="0">
                <a:sym typeface="Arial"/>
              </a:rPr>
              <a:t>5 min	</a:t>
            </a:r>
            <a:r>
              <a:rPr lang="en-US" dirty="0"/>
              <a:t>Commitment Form and Kit Handout</a:t>
            </a:r>
            <a:endParaRPr lang="en-US" dirty="0"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DB1FDA7-B22E-8193-FF1E-11EBB3BC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67" y="4295795"/>
            <a:ext cx="2026920" cy="234696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AE0D0C0-CA09-BB7E-F0BD-980640804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5"/>
          <a:stretch/>
        </p:blipFill>
        <p:spPr>
          <a:xfrm rot="10800000">
            <a:off x="8332011" y="0"/>
            <a:ext cx="2426970" cy="18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849348"/>
            <a:ext cx="7272528" cy="300306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8E4371"/>
                </a:solidFill>
              </a:rPr>
              <a:t>Energy is needed to make things work!</a:t>
            </a:r>
          </a:p>
          <a:p>
            <a:pPr lvl="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</a:pPr>
            <a:r>
              <a:rPr lang="en-US" b="1" dirty="0">
                <a:solidFill>
                  <a:srgbClr val="F37158"/>
                </a:solidFill>
              </a:rPr>
              <a:t>Page 1: Complete Energy Activity.</a:t>
            </a:r>
          </a:p>
          <a:p>
            <a:pPr marL="457200" lvl="0" indent="-34290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Circle all the objects that </a:t>
            </a:r>
            <a:r>
              <a:rPr lang="en-US" b="1" dirty="0"/>
              <a:t>USE</a:t>
            </a:r>
            <a:r>
              <a:rPr lang="en-US" dirty="0"/>
              <a:t> energy in </a:t>
            </a:r>
            <a:br>
              <a:rPr lang="en-US" dirty="0"/>
            </a:br>
            <a:r>
              <a:rPr lang="en-US" dirty="0"/>
              <a:t>your home.</a:t>
            </a:r>
          </a:p>
          <a:p>
            <a:pPr marL="457200" indent="-34290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Circle all the items that </a:t>
            </a:r>
            <a:r>
              <a:rPr lang="en-US" b="1" dirty="0"/>
              <a:t>MAKE</a:t>
            </a:r>
            <a:r>
              <a:rPr lang="en-US" dirty="0"/>
              <a:t> energy </a:t>
            </a:r>
            <a:br>
              <a:rPr lang="en-US" dirty="0"/>
            </a:br>
            <a:r>
              <a:rPr lang="en-US" dirty="0"/>
              <a:t>for those objects.</a:t>
            </a:r>
          </a:p>
          <a:p>
            <a:pPr marL="457200" lvl="0" indent="-34290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endParaRPr lang="en-US" dirty="0"/>
          </a:p>
          <a:p>
            <a:pPr marL="457200" indent="-34290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2400" b="1" dirty="0">
              <a:solidFill>
                <a:srgbClr val="8E437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604A3-0325-9F8C-9C44-638067D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658999"/>
          </a:xfrm>
        </p:spPr>
        <p:txBody>
          <a:bodyPr/>
          <a:lstStyle/>
          <a:p>
            <a:r>
              <a:rPr lang="en-US" dirty="0"/>
              <a:t>Energy Activity</a:t>
            </a:r>
            <a:r>
              <a:rPr lang="en-US" sz="3200" spc="150" dirty="0">
                <a:solidFill>
                  <a:srgbClr val="A4BF60"/>
                </a:solidFill>
                <a:latin typeface="DelaGothic Bold" pitchFamily="2" charset="-128"/>
                <a:ea typeface="DelaGothic Bold" pitchFamily="2" charset="-128"/>
                <a:cs typeface="+mj-cs"/>
              </a:rPr>
              <a:t> </a:t>
            </a:r>
            <a:r>
              <a:rPr lang="en-US" dirty="0"/>
              <a:t>Warm-Up: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60E6D-7BB5-62D6-D81A-F3E2098F016C}"/>
              </a:ext>
            </a:extLst>
          </p:cNvPr>
          <p:cNvSpPr txBox="1"/>
          <p:nvPr/>
        </p:nvSpPr>
        <p:spPr>
          <a:xfrm>
            <a:off x="1592494" y="1191802"/>
            <a:ext cx="0" cy="0"/>
          </a:xfrm>
          <a:prstGeom prst="rect">
            <a:avLst/>
          </a:prstGeom>
        </p:spPr>
        <p:txBody>
          <a:bodyPr vert="horz" wrap="none" lIns="91440" tIns="0" rIns="91440" bIns="0" rtlCol="0">
            <a:noAutofit/>
          </a:bodyPr>
          <a:lstStyle/>
          <a:p>
            <a:pPr algn="l"/>
            <a:endParaRPr lang="en-US" sz="2200" b="1" dirty="0">
              <a:solidFill>
                <a:srgbClr val="8E43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D2E7-2202-0C01-5C3A-EB8C1C5B506A}"/>
              </a:ext>
            </a:extLst>
          </p:cNvPr>
          <p:cNvSpPr txBox="1"/>
          <p:nvPr/>
        </p:nvSpPr>
        <p:spPr>
          <a:xfrm>
            <a:off x="1005840" y="901577"/>
            <a:ext cx="9418320" cy="658999"/>
          </a:xfrm>
          <a:prstGeom prst="rect">
            <a:avLst/>
          </a:prstGeom>
        </p:spPr>
        <p:txBody>
          <a:bodyPr vert="horz" wrap="square" lIns="91440" tIns="0" rIns="91440" bIns="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spc="150" dirty="0">
                <a:solidFill>
                  <a:srgbClr val="A4BF60"/>
                </a:solidFill>
                <a:latin typeface="DelaGothic Bold" pitchFamily="2" charset="-128"/>
                <a:ea typeface="DelaGothic Bold" pitchFamily="2" charset="-128"/>
                <a:cs typeface="+mj-cs"/>
              </a:rPr>
              <a:t>Energy Use and Production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62897-1C5B-B56A-9DA6-F4CCDD27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63" y="1849348"/>
            <a:ext cx="3316224" cy="4291584"/>
          </a:xfrm>
          <a:prstGeom prst="rect">
            <a:avLst/>
          </a:prstGeom>
          <a:solidFill>
            <a:schemeClr val="bg1"/>
          </a:solidFill>
          <a:ln>
            <a:solidFill>
              <a:srgbClr val="7495AB"/>
            </a:solidFill>
          </a:ln>
        </p:spPr>
      </p:pic>
    </p:spTree>
    <p:extLst>
      <p:ext uri="{BB962C8B-B14F-4D97-AF65-F5344CB8AC3E}">
        <p14:creationId xmlns:p14="http://schemas.microsoft.com/office/powerpoint/2010/main" val="3619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6DD9601-AAD1-0896-388B-F6013D5F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676">
            <a:off x="6882430" y="1987505"/>
            <a:ext cx="1387071" cy="20539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604A3-0325-9F8C-9C44-638067D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658999"/>
          </a:xfrm>
        </p:spPr>
        <p:txBody>
          <a:bodyPr/>
          <a:lstStyle/>
          <a:p>
            <a:r>
              <a:rPr lang="en-US" dirty="0"/>
              <a:t>Energy Activity </a:t>
            </a:r>
            <a:r>
              <a:rPr lang="en-US" dirty="0">
                <a:solidFill>
                  <a:srgbClr val="A4BF60"/>
                </a:solidFill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60E6D-7BB5-62D6-D81A-F3E2098F016C}"/>
              </a:ext>
            </a:extLst>
          </p:cNvPr>
          <p:cNvSpPr txBox="1"/>
          <p:nvPr/>
        </p:nvSpPr>
        <p:spPr>
          <a:xfrm>
            <a:off x="1592494" y="1191802"/>
            <a:ext cx="0" cy="0"/>
          </a:xfrm>
          <a:prstGeom prst="rect">
            <a:avLst/>
          </a:prstGeom>
        </p:spPr>
        <p:txBody>
          <a:bodyPr vert="horz" wrap="none" lIns="91440" tIns="0" rIns="91440" bIns="0" rtlCol="0">
            <a:noAutofit/>
          </a:bodyPr>
          <a:lstStyle/>
          <a:p>
            <a:pPr algn="l"/>
            <a:endParaRPr lang="en-US" sz="2200" b="1" dirty="0">
              <a:solidFill>
                <a:srgbClr val="8E437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62897-1C5B-B56A-9DA6-F4CCDD27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9" b="11539"/>
          <a:stretch/>
        </p:blipFill>
        <p:spPr>
          <a:xfrm>
            <a:off x="1463040" y="1146048"/>
            <a:ext cx="5876544" cy="4990741"/>
          </a:xfrm>
          <a:prstGeom prst="rect">
            <a:avLst/>
          </a:prstGeom>
          <a:solidFill>
            <a:schemeClr val="bg1"/>
          </a:solidFill>
          <a:ln>
            <a:solidFill>
              <a:srgbClr val="7495AB"/>
            </a:solidFill>
          </a:ln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C4BFB7B-DC4E-E809-BC78-A64B1B734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851910"/>
            <a:ext cx="2026920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0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198B36-46EB-BB49-8DF6-3EC50AF5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dirty="0">
                <a:sym typeface="Arial"/>
              </a:rPr>
              <a:t>Energy Efficiency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1" y="1202076"/>
            <a:ext cx="6675119" cy="5183484"/>
          </a:xfrm>
        </p:spPr>
        <p:txBody>
          <a:bodyPr/>
          <a:lstStyle/>
          <a:p>
            <a:r>
              <a:rPr lang="en-US" sz="2400" b="1" dirty="0">
                <a:solidFill>
                  <a:srgbClr val="8E4371"/>
                </a:solidFill>
              </a:rPr>
              <a:t>Introduction</a:t>
            </a:r>
          </a:p>
          <a:p>
            <a:pPr marL="457200" indent="-342900">
              <a:spcAft>
                <a:spcPts val="18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Energy is needed to make things work!</a:t>
            </a:r>
          </a:p>
          <a:p>
            <a:pPr marL="457200" indent="-342900">
              <a:spcAft>
                <a:spcPts val="18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It is hard to produce energy. Sometimes, doing so can produce gases that are bad for the environment.</a:t>
            </a:r>
          </a:p>
          <a:p>
            <a:pPr marL="457200" indent="-342900">
              <a:spcAft>
                <a:spcPts val="18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When we use less energy, we don’t need to produce as much energy. This is better for the environment.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A43277C-2F11-70D6-02A1-DD965019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01" y="5147310"/>
            <a:ext cx="1360170" cy="1466850"/>
          </a:xfrm>
          <a:prstGeom prst="rect">
            <a:avLst/>
          </a:prstGeom>
        </p:spPr>
      </p:pic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DD7DE8A-7E99-802A-490D-CB0FAAC09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45313" y="0"/>
            <a:ext cx="1493520" cy="176022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575325-DCE4-EC4F-D045-6561DEF86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70" y="4320540"/>
            <a:ext cx="189357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198B36-46EB-BB49-8DF6-3EC50AF5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Fuzzy’s Fun Zone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1" y="1202076"/>
            <a:ext cx="5992367" cy="5183484"/>
          </a:xfrm>
        </p:spPr>
        <p:txBody>
          <a:bodyPr/>
          <a:lstStyle/>
          <a:p>
            <a:r>
              <a:rPr lang="en-US" sz="2400" b="1" dirty="0">
                <a:solidFill>
                  <a:srgbClr val="8E4371"/>
                </a:solidFill>
              </a:rPr>
              <a:t>Energy-Saving Scavenger Hunt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</a:rPr>
              <a:t>Show off your energy-saving skills with Fuzzy and his crew of monsters by finding all the ways to save energy in his house.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Clr>
                <a:srgbClr val="A4BF60"/>
              </a:buClr>
              <a:buSzPct val="12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Open the game at </a:t>
            </a:r>
            <a:r>
              <a:rPr lang="en-US" sz="2000" dirty="0">
                <a:solidFill>
                  <a:schemeClr val="dk1"/>
                </a:solidFill>
                <a:hlinkClick r:id="rId2"/>
              </a:rPr>
              <a:t>energymonsters.fun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Clr>
                <a:srgbClr val="A4BF60"/>
              </a:buClr>
              <a:buSzPct val="12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Follow the instructions to install all the </a:t>
            </a:r>
            <a:br>
              <a:rPr lang="en-US" sz="20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</a:rPr>
              <a:t>energy-efficient items.</a:t>
            </a:r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Clr>
                <a:srgbClr val="A4BF60"/>
              </a:buClr>
              <a:buSzPct val="120000"/>
              <a:buAutoNum type="arabicPeriod"/>
            </a:pPr>
            <a:r>
              <a:rPr lang="en-US" sz="2000" dirty="0">
                <a:solidFill>
                  <a:schemeClr val="dk1"/>
                </a:solidFill>
              </a:rPr>
              <a:t>Make sure you read the fun facts of how each energy-efficient item hel</a:t>
            </a:r>
            <a:r>
              <a:rPr lang="en-US" dirty="0">
                <a:solidFill>
                  <a:schemeClr val="dk1"/>
                </a:solidFill>
              </a:rPr>
              <a:t>ps save energy.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9EA54-7FE7-BE95-E77C-5ADF43CAA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702" y="0"/>
            <a:ext cx="4934296" cy="63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849347"/>
            <a:ext cx="6431280" cy="4551453"/>
          </a:xfrm>
        </p:spPr>
        <p:txBody>
          <a:bodyPr/>
          <a:lstStyle/>
          <a:p>
            <a:pPr lvl="0"/>
            <a:r>
              <a:rPr lang="en" sz="2400" b="1" dirty="0">
                <a:solidFill>
                  <a:srgbClr val="8E4371"/>
                </a:solidFill>
              </a:rPr>
              <a:t>Energy efficiency means using less energy to do the same thing—that is, getting rid of energy waste.</a:t>
            </a:r>
            <a:endParaRPr lang="en-US" sz="2400" b="1" dirty="0">
              <a:solidFill>
                <a:srgbClr val="8E4371"/>
              </a:solidFill>
            </a:endParaRPr>
          </a:p>
          <a:p>
            <a:pPr lvl="0">
              <a:spcBef>
                <a:spcPts val="601"/>
              </a:spcBef>
              <a:buClr>
                <a:srgbClr val="A4BF60"/>
              </a:buClr>
              <a:buSzPts val="1800"/>
            </a:pPr>
            <a:r>
              <a:rPr lang="en-US" b="1" dirty="0">
                <a:solidFill>
                  <a:srgbClr val="F37158"/>
                </a:solidFill>
              </a:rPr>
              <a:t>Page 2: Answer the three questions in the top section.</a:t>
            </a:r>
          </a:p>
          <a:p>
            <a:pPr marL="457200" lvl="0" indent="-342900">
              <a:spcAft>
                <a:spcPts val="18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Think about what you did in the Energy Monsters game to answer the questions.</a:t>
            </a:r>
          </a:p>
          <a:p>
            <a:pPr marL="457200" lvl="0" indent="-342900"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r>
              <a:rPr lang="en-US" dirty="0"/>
              <a:t>Items you installed with Fuzzy</a:t>
            </a:r>
          </a:p>
          <a:p>
            <a:pPr marL="731520" lvl="1" indent="-251460">
              <a:spcAft>
                <a:spcPts val="600"/>
              </a:spcAft>
              <a:buClr>
                <a:srgbClr val="008D7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/>
              <a:t>Showerhead</a:t>
            </a:r>
          </a:p>
          <a:p>
            <a:pPr marL="731520" lvl="1" indent="-251460">
              <a:spcAft>
                <a:spcPts val="600"/>
              </a:spcAft>
              <a:buClr>
                <a:srgbClr val="008D7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/>
              <a:t>Faucet Aerator</a:t>
            </a:r>
          </a:p>
          <a:p>
            <a:pPr marL="731520" lvl="1" indent="-251460">
              <a:spcAft>
                <a:spcPts val="600"/>
              </a:spcAft>
              <a:buClr>
                <a:srgbClr val="008D7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/>
              <a:t>LED Light Bulb</a:t>
            </a:r>
          </a:p>
          <a:p>
            <a:pPr marL="457200" indent="-342900">
              <a:spcBef>
                <a:spcPts val="601"/>
              </a:spcBef>
              <a:spcAft>
                <a:spcPts val="600"/>
              </a:spcAft>
              <a:buClr>
                <a:srgbClr val="A4BF60"/>
              </a:buClr>
              <a:buSzPts val="1800"/>
              <a:buFontTx/>
              <a:buChar char="●"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2400" b="1" dirty="0">
              <a:solidFill>
                <a:srgbClr val="8E437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604A3-0325-9F8C-9C44-638067D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658999"/>
          </a:xfrm>
        </p:spPr>
        <p:txBody>
          <a:bodyPr/>
          <a:lstStyle/>
          <a:p>
            <a:r>
              <a:rPr lang="en-US" dirty="0"/>
              <a:t>Energy Activity</a:t>
            </a:r>
            <a:r>
              <a:rPr lang="en-US" sz="3200" spc="150" dirty="0">
                <a:solidFill>
                  <a:srgbClr val="A4BF60"/>
                </a:solidFill>
                <a:latin typeface="DelaGothic Bold" pitchFamily="2" charset="-128"/>
                <a:ea typeface="DelaGothic Bold" pitchFamily="2" charset="-128"/>
                <a:cs typeface="+mj-cs"/>
              </a:rPr>
              <a:t> </a:t>
            </a:r>
            <a:r>
              <a:rPr lang="en-US" dirty="0"/>
              <a:t>Cooldown: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60E6D-7BB5-62D6-D81A-F3E2098F016C}"/>
              </a:ext>
            </a:extLst>
          </p:cNvPr>
          <p:cNvSpPr txBox="1"/>
          <p:nvPr/>
        </p:nvSpPr>
        <p:spPr>
          <a:xfrm>
            <a:off x="1592494" y="1191802"/>
            <a:ext cx="0" cy="0"/>
          </a:xfrm>
          <a:prstGeom prst="rect">
            <a:avLst/>
          </a:prstGeom>
        </p:spPr>
        <p:txBody>
          <a:bodyPr vert="horz" wrap="none" lIns="91440" tIns="0" rIns="91440" bIns="0" rtlCol="0">
            <a:noAutofit/>
          </a:bodyPr>
          <a:lstStyle/>
          <a:p>
            <a:pPr algn="l"/>
            <a:endParaRPr lang="en-US" sz="2200" b="1" dirty="0">
              <a:solidFill>
                <a:srgbClr val="8E43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D2E7-2202-0C01-5C3A-EB8C1C5B506A}"/>
              </a:ext>
            </a:extLst>
          </p:cNvPr>
          <p:cNvSpPr txBox="1"/>
          <p:nvPr/>
        </p:nvSpPr>
        <p:spPr>
          <a:xfrm>
            <a:off x="1005840" y="901577"/>
            <a:ext cx="9418320" cy="658999"/>
          </a:xfrm>
          <a:prstGeom prst="rect">
            <a:avLst/>
          </a:prstGeom>
        </p:spPr>
        <p:txBody>
          <a:bodyPr vert="horz" wrap="square" lIns="91440" tIns="0" rIns="91440" bIns="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spc="150" dirty="0">
                <a:solidFill>
                  <a:srgbClr val="A4BF60"/>
                </a:solidFill>
                <a:latin typeface="DelaGothic Bold" pitchFamily="2" charset="-128"/>
                <a:ea typeface="DelaGothic Bold" pitchFamily="2" charset="-128"/>
                <a:cs typeface="+mj-cs"/>
              </a:rPr>
              <a:t>Energy Efficiency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62897-1C5B-B56A-9DA6-F4CCDD27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63" y="1849348"/>
            <a:ext cx="3316224" cy="4291584"/>
          </a:xfrm>
          <a:prstGeom prst="rect">
            <a:avLst/>
          </a:prstGeom>
          <a:solidFill>
            <a:schemeClr val="bg1"/>
          </a:solidFill>
          <a:ln>
            <a:solidFill>
              <a:srgbClr val="7495AB"/>
            </a:solidFill>
          </a:ln>
        </p:spPr>
      </p:pic>
    </p:spTree>
    <p:extLst>
      <p:ext uri="{BB962C8B-B14F-4D97-AF65-F5344CB8AC3E}">
        <p14:creationId xmlns:p14="http://schemas.microsoft.com/office/powerpoint/2010/main" val="202852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2988B26-3412-1542-B3A2-ED6769D6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133857"/>
            <a:ext cx="8457354" cy="4822566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rgbClr val="8E4371"/>
                </a:solidFill>
              </a:rPr>
              <a:t>Congratulations!</a:t>
            </a:r>
            <a:r>
              <a:rPr lang="en-US" dirty="0">
                <a:solidFill>
                  <a:schemeClr val="dk1"/>
                </a:solidFill>
              </a:rPr>
              <a:t> You’re on your way to becoming an Energy Saver. Make a pledge to save energy, and don’t forget to share what you have learned with all your family and friends.</a:t>
            </a:r>
          </a:p>
          <a:p>
            <a:r>
              <a:rPr lang="en-US" dirty="0">
                <a:solidFill>
                  <a:schemeClr val="dk1"/>
                </a:solidFill>
              </a:rPr>
              <a:t>I, _______________________________, will do my best to help save energy by using energy-saving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items when I can. This includes installing the items in the Kits for Kids box with an adult.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b="1" dirty="0">
                <a:solidFill>
                  <a:schemeClr val="dk1"/>
                </a:solidFill>
              </a:rPr>
              <a:t>X </a:t>
            </a:r>
            <a:r>
              <a:rPr lang="en-US" dirty="0">
                <a:solidFill>
                  <a:schemeClr val="dk1"/>
                </a:solidFill>
              </a:rPr>
              <a:t>_______________________________</a:t>
            </a:r>
          </a:p>
          <a:p>
            <a:r>
              <a:rPr lang="en-US" sz="1400" i="1" dirty="0">
                <a:solidFill>
                  <a:srgbClr val="000044"/>
                </a:solidFill>
                <a:effectLst/>
                <a:latin typeface="Avenir LT Std" panose="020B0503020203020204" pitchFamily="34" charset="77"/>
              </a:rPr>
              <a:t>To become an Energy Saver, sign your </a:t>
            </a:r>
            <a:r>
              <a:rPr lang="en-US" sz="1400" i="1" dirty="0">
                <a:solidFill>
                  <a:srgbClr val="000044"/>
                </a:solidFill>
                <a:latin typeface="Avenir LT Std" panose="020B0503020203020204" pitchFamily="34" charset="77"/>
              </a:rPr>
              <a:t>name above.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A887-366E-9544-AA82-23F1A9DE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BDCDF1-6A81-421E-9C2B-2AE105F3E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604A3-0325-9F8C-9C44-638067D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9"/>
            <a:ext cx="10515600" cy="658999"/>
          </a:xfrm>
        </p:spPr>
        <p:txBody>
          <a:bodyPr/>
          <a:lstStyle/>
          <a:p>
            <a:r>
              <a:rPr lang="en-US" dirty="0"/>
              <a:t>Commitment: </a:t>
            </a:r>
            <a:r>
              <a:rPr lang="en-US" sz="3200" spc="150" dirty="0">
                <a:solidFill>
                  <a:srgbClr val="A4BF60"/>
                </a:solidFill>
                <a:latin typeface="DelaGothic Bold" pitchFamily="2" charset="-128"/>
                <a:ea typeface="DelaGothic Bold" pitchFamily="2" charset="-128"/>
                <a:cs typeface="+mj-cs"/>
              </a:rPr>
              <a:t>Be an Energy Saver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60E6D-7BB5-62D6-D81A-F3E2098F016C}"/>
              </a:ext>
            </a:extLst>
          </p:cNvPr>
          <p:cNvSpPr txBox="1"/>
          <p:nvPr/>
        </p:nvSpPr>
        <p:spPr>
          <a:xfrm>
            <a:off x="1592494" y="1191802"/>
            <a:ext cx="0" cy="0"/>
          </a:xfrm>
          <a:prstGeom prst="rect">
            <a:avLst/>
          </a:prstGeom>
        </p:spPr>
        <p:txBody>
          <a:bodyPr vert="horz" wrap="none" lIns="91440" tIns="0" rIns="91440" bIns="0" rtlCol="0">
            <a:noAutofit/>
          </a:bodyPr>
          <a:lstStyle/>
          <a:p>
            <a:pPr algn="l"/>
            <a:endParaRPr lang="en-US" sz="2200" b="1" dirty="0">
              <a:solidFill>
                <a:srgbClr val="8E4371"/>
              </a:solidFill>
            </a:endParaRPr>
          </a:p>
        </p:txBody>
      </p:sp>
      <p:pic>
        <p:nvPicPr>
          <p:cNvPr id="2" name="Picture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2A763B1-9F74-654E-0EB1-9B9BBB02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56" y="4305300"/>
            <a:ext cx="1760220" cy="218694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F6DE50F-B06B-1951-41F6-DAC6DBF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194" y="3150107"/>
            <a:ext cx="224028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alREN_Theme1">
      <a:dk1>
        <a:srgbClr val="15435C"/>
      </a:dk1>
      <a:lt1>
        <a:sysClr val="window" lastClr="FFFFFF"/>
      </a:lt1>
      <a:dk2>
        <a:srgbClr val="15435C"/>
      </a:dk2>
      <a:lt2>
        <a:srgbClr val="FFFFFF"/>
      </a:lt2>
      <a:accent1>
        <a:srgbClr val="F69679"/>
      </a:accent1>
      <a:accent2>
        <a:srgbClr val="7ECBB6"/>
      </a:accent2>
      <a:accent3>
        <a:srgbClr val="CA8EA3"/>
      </a:accent3>
      <a:accent4>
        <a:srgbClr val="C5DE92"/>
      </a:accent4>
      <a:accent5>
        <a:srgbClr val="8E4371"/>
      </a:accent5>
      <a:accent6>
        <a:srgbClr val="F26649"/>
      </a:accent6>
      <a:hlink>
        <a:srgbClr val="00977B"/>
      </a:hlink>
      <a:folHlink>
        <a:srgbClr val="A4B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alREN_General Presentation_2017_template_1" id="{E1D1A352-FF00-410E-8E87-412BB00AD27D}" vid="{0822E261-6E01-40C4-82AA-B31072E3CAB1}"/>
    </a:ext>
  </a:extLst>
</a:theme>
</file>

<file path=ppt/theme/theme2.xml><?xml version="1.0" encoding="utf-8"?>
<a:theme xmlns:a="http://schemas.openxmlformats.org/drawingml/2006/main" name="1_Office Theme">
  <a:themeElements>
    <a:clrScheme name="SoCalREN_Theme1">
      <a:dk1>
        <a:srgbClr val="15435C"/>
      </a:dk1>
      <a:lt1>
        <a:sysClr val="window" lastClr="FFFFFF"/>
      </a:lt1>
      <a:dk2>
        <a:srgbClr val="15435C"/>
      </a:dk2>
      <a:lt2>
        <a:srgbClr val="FFFFFF"/>
      </a:lt2>
      <a:accent1>
        <a:srgbClr val="F69679"/>
      </a:accent1>
      <a:accent2>
        <a:srgbClr val="7ECBB6"/>
      </a:accent2>
      <a:accent3>
        <a:srgbClr val="CA8EA3"/>
      </a:accent3>
      <a:accent4>
        <a:srgbClr val="C5DE92"/>
      </a:accent4>
      <a:accent5>
        <a:srgbClr val="8E4371"/>
      </a:accent5>
      <a:accent6>
        <a:srgbClr val="F26649"/>
      </a:accent6>
      <a:hlink>
        <a:srgbClr val="00977B"/>
      </a:hlink>
      <a:folHlink>
        <a:srgbClr val="A4B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>
        <a:noAutofit/>
      </a:bodyPr>
      <a:lstStyle>
        <a:defPPr algn="l">
          <a:defRPr sz="2200" b="1" dirty="0" smtClean="0">
            <a:solidFill>
              <a:srgbClr val="8E43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CalREN_General Presentation_2017_template_1" id="{E1D1A352-FF00-410E-8E87-412BB00AD27D}" vid="{0822E261-6E01-40C4-82AA-B31072E3CA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422</Words>
  <Application>Microsoft Macintosh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DelaGothic Bold</vt:lpstr>
      <vt:lpstr>Arial</vt:lpstr>
      <vt:lpstr>Avenir LT Std</vt:lpstr>
      <vt:lpstr>Calibri</vt:lpstr>
      <vt:lpstr>Helvetica</vt:lpstr>
      <vt:lpstr>Office Theme</vt:lpstr>
      <vt:lpstr>1_Office Theme</vt:lpstr>
      <vt:lpstr>Welcome to Kits for Kids</vt:lpstr>
      <vt:lpstr>Kits for Kids</vt:lpstr>
      <vt:lpstr>Energy Activity Warm-Up: </vt:lpstr>
      <vt:lpstr>Energy Activity Answers</vt:lpstr>
      <vt:lpstr>Energy Efficiency</vt:lpstr>
      <vt:lpstr>Fuzzy’s Fun Zone</vt:lpstr>
      <vt:lpstr>Energy Activity Cooldown: </vt:lpstr>
      <vt:lpstr>Commitment: Be an Energy Saver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Rodgers, Becca</dc:creator>
  <cp:lastModifiedBy>Rodgers, Becca</cp:lastModifiedBy>
  <cp:revision>52</cp:revision>
  <dcterms:created xsi:type="dcterms:W3CDTF">2020-11-24T20:47:29Z</dcterms:created>
  <dcterms:modified xsi:type="dcterms:W3CDTF">2023-09-22T19:50:06Z</dcterms:modified>
</cp:coreProperties>
</file>